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80" r:id="rId3"/>
    <p:sldId id="284" r:id="rId4"/>
    <p:sldId id="285" r:id="rId5"/>
    <p:sldId id="281" r:id="rId6"/>
    <p:sldId id="286" r:id="rId7"/>
    <p:sldId id="288" r:id="rId8"/>
    <p:sldId id="289" r:id="rId9"/>
    <p:sldId id="297" r:id="rId10"/>
    <p:sldId id="298" r:id="rId11"/>
    <p:sldId id="294" r:id="rId12"/>
    <p:sldId id="295" r:id="rId13"/>
    <p:sldId id="282" r:id="rId14"/>
    <p:sldId id="296" r:id="rId15"/>
    <p:sldId id="290" r:id="rId16"/>
    <p:sldId id="279" r:id="rId17"/>
    <p:sldId id="291" r:id="rId18"/>
    <p:sldId id="292" r:id="rId19"/>
    <p:sldId id="293" r:id="rId20"/>
    <p:sldId id="283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92" autoAdjust="0"/>
    <p:restoredTop sz="91514" autoAdjust="0"/>
  </p:normalViewPr>
  <p:slideViewPr>
    <p:cSldViewPr snapToGrid="0" snapToObjects="1">
      <p:cViewPr varScale="1">
        <p:scale>
          <a:sx n="95" d="100"/>
          <a:sy n="95" d="100"/>
        </p:scale>
        <p:origin x="734" y="53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10/17/2025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72248-DE41-4F30-989E-C25A906B0F3A}" type="datetimeFigureOut">
              <a:rPr lang="nl-NL" smtClean="0"/>
              <a:t>17-10-2025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B9C72-44DF-48B1-B184-83FEC086E70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98323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B9C72-44DF-48B1-B184-83FEC086E705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93011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6000">
                <a:solidFill>
                  <a:schemeClr val="accent6">
                    <a:lumMod val="60000"/>
                    <a:lumOff val="4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342900" indent="-3429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400"/>
            </a:lvl1pPr>
            <a:lvl2pPr marL="7429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000"/>
            </a:lvl2pPr>
            <a:lvl3pPr marL="1143000" indent="-2286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BD0679E-543E-B383-3C28-56E09867D86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263" y="4471218"/>
            <a:ext cx="1314879" cy="50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6">
              <a:lumMod val="60000"/>
              <a:lumOff val="40000"/>
            </a:schemeClr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drive.google.com/file/d/1pvapOWRaPF0BsQxmO8ipEORTVe-hVPYk/view?resourcekey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kpols.github.io/Mechanica" TargetMode="External"/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hyperlink" Target="https://projectpythia-mystmd.github.io/metric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ook.cryointhecloud.com/" TargetMode="External"/><Relationship Id="rId5" Type="http://schemas.openxmlformats.org/officeDocument/2006/relationships/image" Target="../media/image22.png"/><Relationship Id="rId4" Type="http://schemas.openxmlformats.org/officeDocument/2006/relationships/hyperlink" Target="https://book.the-turing-way.org/" TargetMode="External"/><Relationship Id="rId9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rHQudFtfk8ATu3Pmc1lFGDDAlCmAo8KGIk7ybTbTw6c/edit?slide=id.g2f14b3524cb_0_886#slide=id.g2f14b3524cb_0_886" TargetMode="External"/><Relationship Id="rId2" Type="http://schemas.openxmlformats.org/officeDocument/2006/relationships/hyperlink" Target="https://mystmd.org/guid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3665" y="188728"/>
            <a:ext cx="7600335" cy="11531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 err="1"/>
              <a:t>MyST</a:t>
            </a:r>
            <a:r>
              <a:rPr lang="en-US" sz="3600" dirty="0"/>
              <a:t> &amp; </a:t>
            </a:r>
            <a:r>
              <a:rPr lang="en-US" sz="3600" dirty="0" err="1"/>
              <a:t>Jupyter</a:t>
            </a:r>
            <a:r>
              <a:rPr lang="en-US" sz="3600" dirty="0"/>
              <a:t> Book 2</a:t>
            </a:r>
            <a:br>
              <a:rPr lang="en-US" sz="1050" dirty="0"/>
            </a:br>
            <a:r>
              <a:rPr lang="en-US" sz="1800" b="1" dirty="0">
                <a:solidFill>
                  <a:schemeClr val="tx1"/>
                </a:solidFill>
              </a:rPr>
              <a:t>Community-driven tools for technical communication</a:t>
            </a:r>
            <a:br>
              <a:rPr lang="en-US" sz="1800" b="1" dirty="0">
                <a:solidFill>
                  <a:schemeClr val="tx1"/>
                </a:solidFill>
              </a:rPr>
            </a:b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9235" y="3977906"/>
            <a:ext cx="5892160" cy="976866"/>
          </a:xfrm>
        </p:spPr>
        <p:txBody>
          <a:bodyPr>
            <a:normAutofit/>
          </a:bodyPr>
          <a:lstStyle/>
          <a:p>
            <a:pPr algn="l"/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Name…</a:t>
            </a:r>
          </a:p>
          <a:p>
            <a:pPr algn="l"/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Email…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41EF32-2C91-EE50-641E-8EF1100BE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358" y="1217256"/>
            <a:ext cx="5646947" cy="270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8D063-5672-5479-DEA2-415A74904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your CV</a:t>
            </a:r>
            <a:endParaRPr lang="nl-N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14EDE0-724F-CF26-B367-CC815F0AB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4593" y="1200150"/>
            <a:ext cx="672389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93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D645F-036F-946E-634D-E939558F4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Jupyter-MyST</a:t>
            </a:r>
            <a:endParaRPr lang="nl-NL" dirty="0"/>
          </a:p>
        </p:txBody>
      </p:sp>
      <p:pic>
        <p:nvPicPr>
          <p:cNvPr id="5" name="Content Placeholder 4">
            <a:hlinkClick r:id="rId2"/>
            <a:extLst>
              <a:ext uri="{FF2B5EF4-FFF2-40B4-BE49-F238E27FC236}">
                <a16:creationId xmlns:a16="http://schemas.microsoft.com/office/drawing/2014/main" id="{89AA132A-9643-934D-16FA-EA71807F9F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74245" y="1200150"/>
            <a:ext cx="5296178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54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C3509-FC05-8825-CA69-6207F3B57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BD4E1-5B31-87AF-D38F-CB8CB6130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6853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5C24B-FB43-50E8-2B15-12B562BB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Gallery</a:t>
            </a:r>
            <a:endParaRPr lang="nl-NL" dirty="0"/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A3B7DE3C-3A29-F743-2D68-86D0F4677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2" y="954684"/>
            <a:ext cx="3923750" cy="1978436"/>
          </a:xfrm>
          <a:prstGeom prst="rect">
            <a:avLst/>
          </a:prstGeom>
        </p:spPr>
      </p:pic>
      <p:pic>
        <p:nvPicPr>
          <p:cNvPr id="7" name="Picture 6">
            <a:hlinkClick r:id="rId4"/>
            <a:extLst>
              <a:ext uri="{FF2B5EF4-FFF2-40B4-BE49-F238E27FC236}">
                <a16:creationId xmlns:a16="http://schemas.microsoft.com/office/drawing/2014/main" id="{6469C16B-71D9-FD22-0C3A-1354D015BA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7030" y="877659"/>
            <a:ext cx="4016971" cy="2055461"/>
          </a:xfrm>
          <a:prstGeom prst="rect">
            <a:avLst/>
          </a:prstGeom>
        </p:spPr>
      </p:pic>
      <p:pic>
        <p:nvPicPr>
          <p:cNvPr id="9" name="Picture 8">
            <a:hlinkClick r:id="rId6"/>
            <a:extLst>
              <a:ext uri="{FF2B5EF4-FFF2-40B4-BE49-F238E27FC236}">
                <a16:creationId xmlns:a16="http://schemas.microsoft.com/office/drawing/2014/main" id="{1857A0A1-9F5C-DBB2-3C6E-FD89368494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02" y="3089267"/>
            <a:ext cx="4127140" cy="2054233"/>
          </a:xfrm>
          <a:prstGeom prst="rect">
            <a:avLst/>
          </a:prstGeom>
        </p:spPr>
      </p:pic>
      <p:pic>
        <p:nvPicPr>
          <p:cNvPr id="13" name="Picture 12">
            <a:hlinkClick r:id="rId8"/>
            <a:extLst>
              <a:ext uri="{FF2B5EF4-FFF2-40B4-BE49-F238E27FC236}">
                <a16:creationId xmlns:a16="http://schemas.microsoft.com/office/drawing/2014/main" id="{5D8D9450-A188-9AF0-A86E-8C15E81423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61039" y="3088105"/>
            <a:ext cx="4082962" cy="205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69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94674-2222-F62A-C2DC-E7E9A8595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E197E-BB9E-6615-6485-FF84B93AD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7867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FB9D5-7466-4866-FC6C-7F50DFFD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start</a:t>
            </a:r>
            <a:endParaRPr lang="nl-N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9D7B4D-2D1C-D350-86B7-E1F45F7072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5575" y="1063229"/>
            <a:ext cx="3836658" cy="19679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C5CAE1-AC8B-7EF6-B6B6-6C65B1910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089" y="3175541"/>
            <a:ext cx="3946911" cy="19679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780B6B1-9436-41D2-B357-02F76C77F28F}"/>
              </a:ext>
            </a:extLst>
          </p:cNvPr>
          <p:cNvSpPr txBox="1"/>
          <p:nvPr/>
        </p:nvSpPr>
        <p:spPr>
          <a:xfrm>
            <a:off x="5702968" y="1063229"/>
            <a:ext cx="2991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mystmd.org/guide</a:t>
            </a:r>
          </a:p>
          <a:p>
            <a:r>
              <a:rPr lang="en-US" dirty="0" err="1"/>
              <a:t>MyST</a:t>
            </a:r>
            <a:endParaRPr lang="en-US" dirty="0"/>
          </a:p>
          <a:p>
            <a:r>
              <a:rPr lang="en-US" dirty="0"/>
              <a:t>Theme: Article</a:t>
            </a:r>
          </a:p>
          <a:p>
            <a:endParaRPr lang="nl-NL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A38D51-7B11-7A49-41E4-42DA47CB5584}"/>
              </a:ext>
            </a:extLst>
          </p:cNvPr>
          <p:cNvSpPr txBox="1"/>
          <p:nvPr/>
        </p:nvSpPr>
        <p:spPr>
          <a:xfrm>
            <a:off x="1761392" y="3670071"/>
            <a:ext cx="29918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Jupyterbook.org</a:t>
            </a:r>
          </a:p>
          <a:p>
            <a:r>
              <a:rPr lang="en-US" dirty="0"/>
              <a:t>JB 2</a:t>
            </a:r>
          </a:p>
          <a:p>
            <a:r>
              <a:rPr lang="en-US" dirty="0"/>
              <a:t>Documentation </a:t>
            </a:r>
          </a:p>
          <a:p>
            <a:r>
              <a:rPr lang="en-US" dirty="0"/>
              <a:t>Theme: Book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98396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8ABF-4D23-ECBF-9559-814D964C0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</a:t>
            </a:r>
            <a:endParaRPr lang="nl-NL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9848B35-3A88-A59E-EC5A-6D0C5E12A65B}"/>
              </a:ext>
            </a:extLst>
          </p:cNvPr>
          <p:cNvCxnSpPr>
            <a:cxnSpLocks/>
          </p:cNvCxnSpPr>
          <p:nvPr/>
        </p:nvCxnSpPr>
        <p:spPr>
          <a:xfrm flipV="1">
            <a:off x="1284477" y="3200950"/>
            <a:ext cx="758509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C70DF2-F72F-F5F8-4988-2FAE2FB6CB0A}"/>
              </a:ext>
            </a:extLst>
          </p:cNvPr>
          <p:cNvCxnSpPr>
            <a:cxnSpLocks/>
          </p:cNvCxnSpPr>
          <p:nvPr/>
        </p:nvCxnSpPr>
        <p:spPr>
          <a:xfrm flipV="1">
            <a:off x="1284477" y="2570170"/>
            <a:ext cx="7585093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7A286E98-5FBF-40EF-C01E-BE06CF31AC7B}"/>
              </a:ext>
            </a:extLst>
          </p:cNvPr>
          <p:cNvSpPr/>
          <p:nvPr/>
        </p:nvSpPr>
        <p:spPr>
          <a:xfrm>
            <a:off x="1624604" y="2406748"/>
            <a:ext cx="314906" cy="31490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5E7FAB-D1EB-9CD7-8B43-C336115938A6}"/>
              </a:ext>
            </a:extLst>
          </p:cNvPr>
          <p:cNvSpPr txBox="1"/>
          <p:nvPr/>
        </p:nvSpPr>
        <p:spPr>
          <a:xfrm>
            <a:off x="320722" y="2433296"/>
            <a:ext cx="790117" cy="3230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tutorial</a:t>
            </a:r>
            <a:endParaRPr lang="nl-N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09E974-2BA6-46F8-8E08-828A8CBE87D4}"/>
              </a:ext>
            </a:extLst>
          </p:cNvPr>
          <p:cNvSpPr txBox="1"/>
          <p:nvPr/>
        </p:nvSpPr>
        <p:spPr>
          <a:xfrm>
            <a:off x="217339" y="3015624"/>
            <a:ext cx="1019012" cy="56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advanced</a:t>
            </a:r>
          </a:p>
          <a:p>
            <a:pPr algn="ctr"/>
            <a:r>
              <a:rPr lang="en-US" dirty="0"/>
              <a:t>start</a:t>
            </a:r>
            <a:endParaRPr lang="nl-NL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FD1C5BF-54B3-5F7B-3233-2DFE76CD589C}"/>
              </a:ext>
            </a:extLst>
          </p:cNvPr>
          <p:cNvSpPr/>
          <p:nvPr/>
        </p:nvSpPr>
        <p:spPr>
          <a:xfrm>
            <a:off x="3301591" y="2406748"/>
            <a:ext cx="314906" cy="31490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3998762-EDDF-539B-280F-90C63A75D193}"/>
              </a:ext>
            </a:extLst>
          </p:cNvPr>
          <p:cNvSpPr/>
          <p:nvPr/>
        </p:nvSpPr>
        <p:spPr>
          <a:xfrm>
            <a:off x="6591063" y="2394724"/>
            <a:ext cx="314906" cy="31490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9B8281-4A2A-1788-0358-DC42BE312216}"/>
              </a:ext>
            </a:extLst>
          </p:cNvPr>
          <p:cNvSpPr txBox="1"/>
          <p:nvPr/>
        </p:nvSpPr>
        <p:spPr>
          <a:xfrm>
            <a:off x="1380699" y="1820562"/>
            <a:ext cx="1375681" cy="565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 account</a:t>
            </a:r>
            <a:endParaRPr lang="nl-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AF940D-6C5F-2702-A3F8-BF08ED764D72}"/>
              </a:ext>
            </a:extLst>
          </p:cNvPr>
          <p:cNvSpPr txBox="1"/>
          <p:nvPr/>
        </p:nvSpPr>
        <p:spPr>
          <a:xfrm>
            <a:off x="2617276" y="1820562"/>
            <a:ext cx="1568658" cy="323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 template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E8CF90-9F64-53FD-794A-BB87DB9CFB34}"/>
              </a:ext>
            </a:extLst>
          </p:cNvPr>
          <p:cNvSpPr txBox="1"/>
          <p:nvPr/>
        </p:nvSpPr>
        <p:spPr>
          <a:xfrm>
            <a:off x="1872610" y="3419459"/>
            <a:ext cx="1568658" cy="323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install software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226821-20AF-FFFF-87C9-05D4ABA1B360}"/>
              </a:ext>
            </a:extLst>
          </p:cNvPr>
          <p:cNvSpPr txBox="1"/>
          <p:nvPr/>
        </p:nvSpPr>
        <p:spPr>
          <a:xfrm>
            <a:off x="3559058" y="3419459"/>
            <a:ext cx="1568658" cy="323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jupyter</a:t>
            </a:r>
            <a:r>
              <a:rPr lang="en-US" dirty="0"/>
              <a:t>-book </a:t>
            </a:r>
            <a:r>
              <a:rPr lang="en-US" dirty="0" err="1"/>
              <a:t>init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7BF151-54BB-559F-8F4F-2D60F908BC0E}"/>
              </a:ext>
            </a:extLst>
          </p:cNvPr>
          <p:cNvSpPr txBox="1"/>
          <p:nvPr/>
        </p:nvSpPr>
        <p:spPr>
          <a:xfrm>
            <a:off x="6020163" y="1820562"/>
            <a:ext cx="1568658" cy="807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follow (steps from) tutorial</a:t>
            </a:r>
          </a:p>
          <a:p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4AACD53-2EEB-E3E7-70F1-34CDA1AE78F0}"/>
              </a:ext>
            </a:extLst>
          </p:cNvPr>
          <p:cNvSpPr/>
          <p:nvPr/>
        </p:nvSpPr>
        <p:spPr>
          <a:xfrm>
            <a:off x="3929656" y="3031838"/>
            <a:ext cx="314906" cy="31490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E91A517-22A9-7767-C176-3E9F30110658}"/>
              </a:ext>
            </a:extLst>
          </p:cNvPr>
          <p:cNvSpPr/>
          <p:nvPr/>
        </p:nvSpPr>
        <p:spPr>
          <a:xfrm>
            <a:off x="4785704" y="2406748"/>
            <a:ext cx="314906" cy="31490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7C8484-8C17-D6B8-F9DA-AA4DC1D9599F}"/>
              </a:ext>
            </a:extLst>
          </p:cNvPr>
          <p:cNvSpPr txBox="1"/>
          <p:nvPr/>
        </p:nvSpPr>
        <p:spPr>
          <a:xfrm>
            <a:off x="3931191" y="1820562"/>
            <a:ext cx="1987144" cy="565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set up </a:t>
            </a:r>
          </a:p>
          <a:p>
            <a:pPr algn="ctr"/>
            <a:r>
              <a:rPr lang="en-US" dirty="0"/>
              <a:t>GH pages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C852132-8F26-BE17-E188-7FD8736486DD}"/>
              </a:ext>
            </a:extLst>
          </p:cNvPr>
          <p:cNvSpPr/>
          <p:nvPr/>
        </p:nvSpPr>
        <p:spPr>
          <a:xfrm>
            <a:off x="5710133" y="3031838"/>
            <a:ext cx="314906" cy="31490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008CB0-089A-E65B-20FB-F89AD2971AEA}"/>
              </a:ext>
            </a:extLst>
          </p:cNvPr>
          <p:cNvSpPr txBox="1"/>
          <p:nvPr/>
        </p:nvSpPr>
        <p:spPr>
          <a:xfrm>
            <a:off x="5254657" y="3419459"/>
            <a:ext cx="1568658" cy="323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init</a:t>
            </a:r>
            <a:r>
              <a:rPr lang="en-US" dirty="0"/>
              <a:t> local server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E9016155-C606-C90A-C744-5ED84FD774DE}"/>
              </a:ext>
            </a:extLst>
          </p:cNvPr>
          <p:cNvCxnSpPr>
            <a:cxnSpLocks/>
          </p:cNvCxnSpPr>
          <p:nvPr/>
        </p:nvCxnSpPr>
        <p:spPr>
          <a:xfrm flipV="1">
            <a:off x="2814391" y="2570170"/>
            <a:ext cx="469292" cy="629811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4E253E2B-5DDB-985B-6E2B-FFF78C3960B6}"/>
              </a:ext>
            </a:extLst>
          </p:cNvPr>
          <p:cNvCxnSpPr>
            <a:cxnSpLocks/>
          </p:cNvCxnSpPr>
          <p:nvPr/>
        </p:nvCxnSpPr>
        <p:spPr>
          <a:xfrm flipV="1">
            <a:off x="4304254" y="2570170"/>
            <a:ext cx="469292" cy="629811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668858C-6B0B-381C-7A05-EBE26A4A6866}"/>
              </a:ext>
            </a:extLst>
          </p:cNvPr>
          <p:cNvCxnSpPr>
            <a:cxnSpLocks/>
          </p:cNvCxnSpPr>
          <p:nvPr/>
        </p:nvCxnSpPr>
        <p:spPr>
          <a:xfrm>
            <a:off x="4367434" y="2589844"/>
            <a:ext cx="0" cy="61013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06B8376-2506-A7D1-CA92-76043208957B}"/>
              </a:ext>
            </a:extLst>
          </p:cNvPr>
          <p:cNvCxnSpPr>
            <a:cxnSpLocks/>
          </p:cNvCxnSpPr>
          <p:nvPr/>
        </p:nvCxnSpPr>
        <p:spPr>
          <a:xfrm>
            <a:off x="5425955" y="2589844"/>
            <a:ext cx="0" cy="61013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9521F56-F408-8B94-1F4A-0487EA5A2989}"/>
              </a:ext>
            </a:extLst>
          </p:cNvPr>
          <p:cNvCxnSpPr>
            <a:cxnSpLocks/>
          </p:cNvCxnSpPr>
          <p:nvPr/>
        </p:nvCxnSpPr>
        <p:spPr>
          <a:xfrm>
            <a:off x="2159791" y="2594830"/>
            <a:ext cx="0" cy="605151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BD070DED-16C4-1BF6-C680-F7A4F2E7921D}"/>
              </a:ext>
            </a:extLst>
          </p:cNvPr>
          <p:cNvCxnSpPr>
            <a:cxnSpLocks/>
          </p:cNvCxnSpPr>
          <p:nvPr/>
        </p:nvCxnSpPr>
        <p:spPr>
          <a:xfrm flipV="1">
            <a:off x="6112769" y="2568229"/>
            <a:ext cx="469292" cy="629811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6442EC71-06F0-5D38-CD96-D353951D0438}"/>
              </a:ext>
            </a:extLst>
          </p:cNvPr>
          <p:cNvSpPr/>
          <p:nvPr/>
        </p:nvSpPr>
        <p:spPr>
          <a:xfrm>
            <a:off x="1624604" y="3031838"/>
            <a:ext cx="314906" cy="31490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3CB0936-5756-2485-095B-01256D60AD47}"/>
              </a:ext>
            </a:extLst>
          </p:cNvPr>
          <p:cNvSpPr/>
          <p:nvPr/>
        </p:nvSpPr>
        <p:spPr>
          <a:xfrm>
            <a:off x="7568363" y="3031838"/>
            <a:ext cx="314906" cy="31490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4A93CAD-8FE2-A873-ED32-A12EAC9059E5}"/>
              </a:ext>
            </a:extLst>
          </p:cNvPr>
          <p:cNvSpPr txBox="1"/>
          <p:nvPr/>
        </p:nvSpPr>
        <p:spPr>
          <a:xfrm>
            <a:off x="6993656" y="3419459"/>
            <a:ext cx="1568658" cy="323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 official docs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DDA9F0D-0ECB-1F12-9122-3649954DA154}"/>
              </a:ext>
            </a:extLst>
          </p:cNvPr>
          <p:cNvCxnSpPr>
            <a:cxnSpLocks/>
          </p:cNvCxnSpPr>
          <p:nvPr/>
        </p:nvCxnSpPr>
        <p:spPr>
          <a:xfrm>
            <a:off x="7218676" y="2589844"/>
            <a:ext cx="0" cy="61013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884974EF-8DDF-A022-0F95-51C0BE8D2E05}"/>
              </a:ext>
            </a:extLst>
          </p:cNvPr>
          <p:cNvSpPr/>
          <p:nvPr/>
        </p:nvSpPr>
        <p:spPr>
          <a:xfrm>
            <a:off x="2499485" y="3031838"/>
            <a:ext cx="314906" cy="31490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</p:spTree>
    <p:extLst>
      <p:ext uri="{BB962C8B-B14F-4D97-AF65-F5344CB8AC3E}">
        <p14:creationId xmlns:p14="http://schemas.microsoft.com/office/powerpoint/2010/main" val="2670029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  <p:bldP spid="17" grpId="0" animBg="1"/>
      <p:bldP spid="20" grpId="0" animBg="1"/>
      <p:bldP spid="21" grpId="0"/>
      <p:bldP spid="28" grpId="0" animBg="1"/>
      <p:bldP spid="29" grpId="0" animBg="1"/>
      <p:bldP spid="30" grpId="0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53832-7C5C-B999-8D33-5A7A84AF6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908CA-F0D1-9598-76EA-332A48823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835123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0525-4E44-D874-34FB-F54967D0F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7B584-A6B6-BDAC-5F00-07147E576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6704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6A8F6-1960-C497-C992-92395EFA1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CFC81-3D0A-15B1-B643-0A56941ED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3037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18A528-C78A-8583-7D98-FA2F41F3C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5771"/>
            <a:ext cx="5094580" cy="28703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163C9A-8B40-141F-EA7C-8687FA67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Book project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68861-F0B8-3466-302A-EA74F7DEE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6" y="1200150"/>
            <a:ext cx="7497008" cy="34861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Jupyter</a:t>
            </a:r>
            <a:r>
              <a:rPr lang="en-US" dirty="0"/>
              <a:t> Book project</a:t>
            </a:r>
            <a:r>
              <a:rPr lang="en-US" baseline="30000" dirty="0"/>
              <a:t>[1]</a:t>
            </a:r>
            <a:r>
              <a:rPr lang="en-US" dirty="0"/>
              <a:t> builds tools for </a:t>
            </a:r>
            <a:r>
              <a:rPr lang="en-US" b="1" dirty="0"/>
              <a:t>authoring, reading, and publishing computational narratives</a:t>
            </a:r>
            <a:r>
              <a:rPr lang="en-US" dirty="0"/>
              <a:t>.</a:t>
            </a:r>
            <a:br>
              <a:rPr lang="en-US" dirty="0"/>
            </a:b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BFB734-F295-06C7-E26E-F89BB0F21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657" y="2365770"/>
            <a:ext cx="5174343" cy="287036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914A0BE-B5D2-DFC4-6D86-05878440A0EF}"/>
              </a:ext>
            </a:extLst>
          </p:cNvPr>
          <p:cNvCxnSpPr>
            <a:cxnSpLocks/>
          </p:cNvCxnSpPr>
          <p:nvPr/>
        </p:nvCxnSpPr>
        <p:spPr>
          <a:xfrm>
            <a:off x="3969657" y="2365770"/>
            <a:ext cx="0" cy="287036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1576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0670-E799-9966-AB19-5A10476A6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DAEFC-B906-EE1E-09CD-07D1B4EC7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presentation is based on </a:t>
            </a:r>
          </a:p>
          <a:p>
            <a:pPr lvl="1"/>
            <a:r>
              <a:rPr lang="en-US" dirty="0"/>
              <a:t>the </a:t>
            </a:r>
            <a:r>
              <a:rPr lang="en-US" dirty="0" err="1">
                <a:hlinkClick r:id="rId2"/>
              </a:rPr>
              <a:t>MyST</a:t>
            </a:r>
            <a:r>
              <a:rPr lang="en-US" dirty="0">
                <a:hlinkClick r:id="rId2"/>
              </a:rPr>
              <a:t> documentation</a:t>
            </a:r>
            <a:endParaRPr lang="en-US" dirty="0"/>
          </a:p>
          <a:p>
            <a:pPr lvl="1"/>
            <a:r>
              <a:rPr lang="nl-NL" dirty="0"/>
              <a:t>Chris </a:t>
            </a:r>
            <a:r>
              <a:rPr lang="nl-NL" dirty="0" err="1"/>
              <a:t>Holdgraf’s</a:t>
            </a:r>
            <a:r>
              <a:rPr lang="nl-NL" dirty="0"/>
              <a:t> </a:t>
            </a:r>
            <a:r>
              <a:rPr lang="en-US" b="1" dirty="0" err="1"/>
              <a:t>Jupyter</a:t>
            </a:r>
            <a:r>
              <a:rPr lang="en-US" b="1" dirty="0"/>
              <a:t> Book 2.0 and the </a:t>
            </a:r>
            <a:r>
              <a:rPr lang="en-US" b="1" dirty="0" err="1"/>
              <a:t>MyST</a:t>
            </a:r>
            <a:r>
              <a:rPr lang="en-US" b="1" dirty="0"/>
              <a:t> Engine </a:t>
            </a:r>
            <a:r>
              <a:rPr lang="en-US" dirty="0">
                <a:hlinkClick r:id="rId3"/>
              </a:rPr>
              <a:t>presentation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FD4527-4296-38FF-E1C9-5F8DC6EEF5C3}"/>
              </a:ext>
            </a:extLst>
          </p:cNvPr>
          <p:cNvSpPr txBox="1"/>
          <p:nvPr/>
        </p:nvSpPr>
        <p:spPr>
          <a:xfrm>
            <a:off x="4006524" y="4847628"/>
            <a:ext cx="2619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600" dirty="0"/>
              <a:t>[1]: https://jupyterbook.org/</a:t>
            </a:r>
          </a:p>
        </p:txBody>
      </p:sp>
    </p:spTree>
    <p:extLst>
      <p:ext uri="{BB962C8B-B14F-4D97-AF65-F5344CB8AC3E}">
        <p14:creationId xmlns:p14="http://schemas.microsoft.com/office/powerpoint/2010/main" val="2820498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CD4F9-49E2-FAB0-201D-DEFEF6977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Book project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D100E-A5F2-636D-8517-ED8A3C647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6" y="1200150"/>
            <a:ext cx="7380894" cy="3486122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Jupyter</a:t>
            </a:r>
            <a:r>
              <a:rPr lang="en-US" b="1" dirty="0"/>
              <a:t> Book </a:t>
            </a:r>
            <a:r>
              <a:rPr lang="en-US" dirty="0"/>
              <a:t>lets you create enriched and interactive multi-document computational narratives.</a:t>
            </a:r>
          </a:p>
          <a:p>
            <a:endParaRPr lang="nl-NL" dirty="0"/>
          </a:p>
        </p:txBody>
      </p:sp>
      <p:pic>
        <p:nvPicPr>
          <p:cNvPr id="6" name="screenshot_mech">
            <a:hlinkClick r:id="" action="ppaction://media"/>
            <a:extLst>
              <a:ext uri="{FF2B5EF4-FFF2-40B4-BE49-F238E27FC236}">
                <a16:creationId xmlns:a16="http://schemas.microsoft.com/office/drawing/2014/main" id="{54114C37-CD7F-D142-EA55-429DC3D5F5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3893" y="1931237"/>
            <a:ext cx="5035009" cy="311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1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F4C58-E5A7-C0DF-6901-E7EAA630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MyST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26A51-E734-2F2A-AD1D-5B9B570FE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MyST</a:t>
            </a:r>
            <a:r>
              <a:rPr lang="en-US" dirty="0"/>
              <a:t> extends Markdown for technical, scientific communication and publication.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08F319-4901-F88A-6F01-55128B2C4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601" y="2274770"/>
            <a:ext cx="5506111" cy="286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73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8CFD8-1027-6AD4-8B85-D435C30AC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 of </a:t>
            </a:r>
            <a:r>
              <a:rPr lang="en-US" dirty="0" err="1"/>
              <a:t>MyST</a:t>
            </a:r>
            <a:endParaRPr lang="nl-N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48265B-A401-336A-CEB8-05050874C8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662" y="1200149"/>
            <a:ext cx="5861421" cy="3862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4118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0E630BA1-B7A8-C8E2-EA2E-BF716EA30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345" y="1015102"/>
            <a:ext cx="5703429" cy="169381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B4DD9C1-5870-A800-8C2E-78287B1F6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011" y="2847689"/>
            <a:ext cx="4313989" cy="2295811"/>
          </a:xfrm>
          <a:prstGeom prst="rect">
            <a:avLst/>
          </a:prstGeom>
        </p:spPr>
      </p:pic>
      <p:sp>
        <p:nvSpPr>
          <p:cNvPr id="29" name="Title 28">
            <a:extLst>
              <a:ext uri="{FF2B5EF4-FFF2-40B4-BE49-F238E27FC236}">
                <a16:creationId xmlns:a16="http://schemas.microsoft.com/office/drawing/2014/main" id="{9D8C84C3-92BE-E97B-6D77-E1DD67642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 → Website → PDF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07607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D133CB-73C0-BE4C-FB2E-1C7C5AEB3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C16BEFFE-D0D9-E1A8-D00A-3B3CBB95B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 → Website → PDF</a:t>
            </a:r>
            <a:endParaRPr lang="nl-NL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7A9C631-3FFF-F9D7-590E-1CD71325F3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805"/>
          <a:stretch>
            <a:fillRect/>
          </a:stretch>
        </p:blipFill>
        <p:spPr>
          <a:xfrm>
            <a:off x="2023525" y="3594793"/>
            <a:ext cx="4481549" cy="58525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ADFA2D8-FF90-FDAF-92FE-75A8D9B5C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143375"/>
            <a:ext cx="4383744" cy="8604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694DF6-35F4-DE22-ED9B-C3DA384DFF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3525" y="1168974"/>
            <a:ext cx="5347822" cy="484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96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A2322-DDF6-6B64-9F94-6B2768BAA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9E3AD25-002D-683F-BDA8-93599A642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8429" y="2863516"/>
            <a:ext cx="4585570" cy="2331646"/>
          </a:xfrm>
          <a:prstGeom prst="rect">
            <a:avLst/>
          </a:prstGeom>
        </p:spPr>
      </p:pic>
      <p:sp>
        <p:nvSpPr>
          <p:cNvPr id="29" name="Title 28">
            <a:extLst>
              <a:ext uri="{FF2B5EF4-FFF2-40B4-BE49-F238E27FC236}">
                <a16:creationId xmlns:a16="http://schemas.microsoft.com/office/drawing/2014/main" id="{BBA9A84A-3BEE-E1FF-9A27-7812247C3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 → Website → Article</a:t>
            </a:r>
            <a:endParaRPr lang="nl-N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F58A10-6484-2883-ADB4-1285FBE43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18" y="828403"/>
            <a:ext cx="9111081" cy="13292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22D5E8-58D4-C44F-B340-0C4CA9535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863516"/>
            <a:ext cx="4356783" cy="233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477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864A-F383-2866-CD59-82CD5BB78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106" y="205979"/>
            <a:ext cx="7380894" cy="857250"/>
          </a:xfrm>
        </p:spPr>
        <p:txBody>
          <a:bodyPr>
            <a:noAutofit/>
          </a:bodyPr>
          <a:lstStyle/>
          <a:p>
            <a:r>
              <a:rPr lang="en-US" sz="3000" dirty="0"/>
              <a:t>Making your projects findable / accessible</a:t>
            </a:r>
            <a:endParaRPr lang="nl-NL" sz="3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41B6F2-A0DC-548C-40AC-A2D2503D86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6570" y="1200150"/>
            <a:ext cx="6999936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12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407</TotalTime>
  <Words>174</Words>
  <Application>Microsoft Office PowerPoint</Application>
  <PresentationFormat>On-screen Show (16:9)</PresentationFormat>
  <Paragraphs>44</Paragraphs>
  <Slides>20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Arial</vt:lpstr>
      <vt:lpstr>Calibri</vt:lpstr>
      <vt:lpstr>Tahoma</vt:lpstr>
      <vt:lpstr>Office Theme</vt:lpstr>
      <vt:lpstr>MyST &amp; Jupyter Book 2 Community-driven tools for technical communication </vt:lpstr>
      <vt:lpstr>Jupyter Book project</vt:lpstr>
      <vt:lpstr>Jupyter Book project</vt:lpstr>
      <vt:lpstr>MyST</vt:lpstr>
      <vt:lpstr>The power of MyST</vt:lpstr>
      <vt:lpstr>Markdown → Website → PDF</vt:lpstr>
      <vt:lpstr>Markdown → Website → PDF</vt:lpstr>
      <vt:lpstr>Markdown → Website → Article</vt:lpstr>
      <vt:lpstr>Making your projects findable / accessible</vt:lpstr>
      <vt:lpstr>Build your CV</vt:lpstr>
      <vt:lpstr>Jupyter-MyST</vt:lpstr>
      <vt:lpstr>PowerPoint Presentation</vt:lpstr>
      <vt:lpstr>Gallery</vt:lpstr>
      <vt:lpstr>PowerPoint Presentation</vt:lpstr>
      <vt:lpstr>Where to start</vt:lpstr>
      <vt:lpstr>Tutorial</vt:lpstr>
      <vt:lpstr>PowerPoint Presentation</vt:lpstr>
      <vt:lpstr>PowerPoint Presentation</vt:lpstr>
      <vt:lpstr>PowerPoint Presentation</vt:lpstr>
      <vt:lpstr>Acknowledgement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</dc:creator>
  <cp:lastModifiedBy>Freek Pols</cp:lastModifiedBy>
  <cp:revision>54</cp:revision>
  <dcterms:created xsi:type="dcterms:W3CDTF">2015-07-09T11:57:30Z</dcterms:created>
  <dcterms:modified xsi:type="dcterms:W3CDTF">2025-10-17T07:02:33Z</dcterms:modified>
</cp:coreProperties>
</file>